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BC19E6F-37C6-4C08-9EB1-2B1F286862F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BC1AAD9-7753-4DFE-AF0A-73EE929BF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931834" cy="1752599"/>
          </a:xfrm>
        </p:spPr>
        <p:txBody>
          <a:bodyPr/>
          <a:lstStyle/>
          <a:p>
            <a:pPr algn="ctr"/>
            <a:r>
              <a:rPr lang="ru-RU" dirty="0" smtClean="0"/>
              <a:t>Борьба </a:t>
            </a:r>
            <a:r>
              <a:rPr lang="ru-RU" dirty="0" smtClean="0"/>
              <a:t>с </a:t>
            </a:r>
            <a:r>
              <a:rPr lang="ru-RU" dirty="0" smtClean="0"/>
              <a:t>коррупцией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антикоррупция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9" name="Рисунок 8" descr="zyro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95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5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Что такое </a:t>
            </a:r>
            <a:r>
              <a:rPr lang="ru-RU" b="1" dirty="0" smtClean="0">
                <a:effectLst/>
              </a:rPr>
              <a:t>коррупция и </a:t>
            </a:r>
            <a:r>
              <a:rPr lang="ru-RU" b="1" dirty="0" err="1" smtClean="0">
                <a:effectLst/>
              </a:rPr>
              <a:t>антикоррупция</a:t>
            </a:r>
            <a:r>
              <a:rPr lang="ru-RU" b="1" dirty="0" smtClean="0">
                <a:effectLst/>
              </a:rPr>
              <a:t>?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991" y="1772816"/>
            <a:ext cx="4038600" cy="48314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Коррупция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термин, обозначающий обычно использование должностным лицом своих властных полномочий и доверенных ему </a:t>
            </a:r>
            <a:r>
              <a:rPr lang="ru-RU" dirty="0" smtClean="0"/>
              <a:t>прав, </a:t>
            </a:r>
            <a:r>
              <a:rPr lang="ru-RU" dirty="0"/>
              <a:t>а также связанных с этим официальным статусом авторитета, возможностей, связей в целях личной выгоды, противоречащее законодательству и моральным </a:t>
            </a:r>
            <a:r>
              <a:rPr lang="ru-RU" dirty="0" smtClean="0"/>
              <a:t>установкам.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11350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Антикоррупция</a:t>
            </a:r>
            <a:r>
              <a:rPr lang="ru-RU" dirty="0"/>
              <a:t> </a:t>
            </a:r>
            <a:r>
              <a:rPr lang="ru-RU" dirty="0" smtClean="0"/>
              <a:t>— это противодействие коррупции.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203201" cy="251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20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896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 smtClean="0">
                <a:effectLst/>
              </a:rPr>
              <a:t/>
            </a:r>
            <a:br>
              <a:rPr lang="en-US" b="1" cap="all" dirty="0" smtClean="0">
                <a:effectLst/>
              </a:rPr>
            </a:br>
            <a:r>
              <a:rPr lang="en-US" b="1" cap="all" dirty="0" smtClean="0">
                <a:effectLst/>
              </a:rPr>
              <a:t/>
            </a:r>
            <a:br>
              <a:rPr lang="en-US" b="1" cap="all" dirty="0" smtClean="0">
                <a:effectLst/>
              </a:rPr>
            </a:br>
            <a:r>
              <a:rPr lang="en-US" b="1" cap="all" dirty="0" smtClean="0">
                <a:effectLst/>
              </a:rPr>
              <a:t/>
            </a:r>
            <a:br>
              <a:rPr lang="en-US" b="1" cap="all" dirty="0" smtClean="0">
                <a:effectLst/>
              </a:rPr>
            </a:br>
            <a:r>
              <a:rPr lang="en-US" b="1" cap="all" dirty="0" smtClean="0">
                <a:effectLst/>
              </a:rPr>
              <a:t/>
            </a:r>
            <a:br>
              <a:rPr lang="en-US" b="1" cap="all" dirty="0" smtClean="0">
                <a:effectLst/>
              </a:rPr>
            </a:br>
            <a:r>
              <a:rPr lang="en-US" b="1" cap="all" dirty="0" smtClean="0">
                <a:effectLst/>
              </a:rPr>
              <a:t/>
            </a:r>
            <a:br>
              <a:rPr lang="en-US" b="1" cap="all" dirty="0" smtClean="0">
                <a:effectLst/>
              </a:rPr>
            </a:br>
            <a:r>
              <a:rPr lang="en-US" b="1" cap="all" dirty="0" smtClean="0">
                <a:effectLst/>
              </a:rPr>
              <a:t/>
            </a:r>
            <a:br>
              <a:rPr lang="en-US" b="1" cap="all" dirty="0" smtClean="0">
                <a:effectLst/>
              </a:rPr>
            </a:br>
            <a:r>
              <a:rPr lang="en-US" b="1" cap="all" dirty="0" smtClean="0">
                <a:effectLst/>
              </a:rPr>
              <a:t/>
            </a:r>
            <a:br>
              <a:rPr lang="en-US" b="1" cap="all" dirty="0" smtClean="0">
                <a:effectLst/>
              </a:rPr>
            </a:br>
            <a:r>
              <a:rPr lang="ru-RU" b="1" cap="all" dirty="0" smtClean="0">
                <a:effectLst/>
              </a:rPr>
              <a:t>ЗАКОН </a:t>
            </a:r>
            <a:r>
              <a:rPr lang="ru-RU" b="1" cap="all" dirty="0" smtClean="0">
                <a:effectLst/>
              </a:rPr>
              <a:t>РЕСПУБЛИКИ </a:t>
            </a:r>
            <a:r>
              <a:rPr lang="ru-RU" b="1" cap="all" dirty="0" smtClean="0">
                <a:effectLst/>
              </a:rPr>
              <a:t>КАЗАХСТАН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>О </a:t>
            </a:r>
            <a:r>
              <a:rPr lang="ru-RU" b="1" dirty="0">
                <a:effectLst/>
              </a:rPr>
              <a:t>противодействии </a:t>
            </a:r>
            <a:r>
              <a:rPr lang="ru-RU" b="1" dirty="0" smtClean="0">
                <a:effectLst/>
              </a:rPr>
              <a:t>коррупции</a:t>
            </a:r>
            <a:br>
              <a:rPr lang="ru-RU" b="1" dirty="0" smtClean="0">
                <a:effectLst/>
              </a:rPr>
            </a:br>
            <a:r>
              <a:rPr lang="ru-RU" sz="4400" b="1" dirty="0" smtClean="0">
                <a:effectLst/>
              </a:rPr>
              <a:t>(5 глав)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950368"/>
            <a:ext cx="4419600" cy="4374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Глава 1. Общие положения.</a:t>
            </a:r>
          </a:p>
          <a:p>
            <a:r>
              <a:rPr lang="ru-RU" dirty="0" smtClean="0"/>
              <a:t>Глава 2. Меры противодействия коррупции.</a:t>
            </a:r>
          </a:p>
          <a:p>
            <a:r>
              <a:rPr lang="ru-RU" dirty="0" smtClean="0"/>
              <a:t>Глава 3. Субъекты противодействия коррупции и их полномочия.</a:t>
            </a:r>
          </a:p>
          <a:p>
            <a:r>
              <a:rPr lang="ru-RU" dirty="0" smtClean="0"/>
              <a:t>Глава 4. Устранение последствий коррупционных правонарушений.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62400" y="4800600"/>
            <a:ext cx="4648200" cy="1600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Глава 5. Заключительные и переходные </a:t>
            </a:r>
            <a:r>
              <a:rPr lang="ru-RU" dirty="0" smtClean="0"/>
              <a:t>положения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88843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03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Агентство Республики Казахстан по противодействию коррупции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254624" cy="3816424"/>
          </a:xfrm>
        </p:spPr>
        <p:txBody>
          <a:bodyPr>
            <a:noAutofit/>
          </a:bodyPr>
          <a:lstStyle/>
          <a:p>
            <a:r>
              <a:rPr lang="ru-RU" sz="2000" dirty="0"/>
              <a:t>В целях дальнейшего совершенствования системы государственной службы и противодействия коррупции 13 июня 2019 года Указом Главы государства №12 Национальное бюро по противодействию коррупции преобразовано в Агентство Республики Казахстан по противодействию коррупции (Антикоррупционную службу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7288" y="1988840"/>
            <a:ext cx="5046712" cy="3518168"/>
          </a:xfrm>
        </p:spPr>
        <p:txBody>
          <a:bodyPr>
            <a:noAutofit/>
          </a:bodyPr>
          <a:lstStyle/>
          <a:p>
            <a:r>
              <a:rPr lang="ru-RU" sz="2000" dirty="0"/>
              <a:t>Согласно Указу, Агентство является независимым правоохранительным органом, наделенным исключительными комплексными компетенциями в противодействии коррупции, в то время как Национальное бюро являлось ведомством в составе Агентства Республики Казахстан по делам государственной службы и противодействию коррупции.</a:t>
            </a:r>
            <a:br>
              <a:rPr lang="ru-RU" sz="2000" dirty="0"/>
            </a:br>
            <a:r>
              <a:rPr lang="ru-RU" sz="2000" dirty="0"/>
              <a:t>Агентство по противодействию коррупции призвано усилить борьбу с коррупцией и повысить эффективность ее превенции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35735"/>
            <a:ext cx="2135502" cy="108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851" y="5235735"/>
            <a:ext cx="1390115" cy="15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84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4562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</a:rPr>
              <a:t>Куда обратиться, если вы столкнулись с фактом коррупции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35046"/>
            <a:ext cx="46085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В какие органы </a:t>
            </a:r>
            <a:r>
              <a:rPr lang="ru-RU" sz="2000" b="1" dirty="0" smtClean="0"/>
              <a:t>обращаться:</a:t>
            </a:r>
            <a:endParaRPr lang="ru-RU" sz="2000" dirty="0"/>
          </a:p>
          <a:p>
            <a:r>
              <a:rPr lang="ru-RU" sz="1800" dirty="0" smtClean="0"/>
              <a:t>Тем</a:t>
            </a:r>
            <a:r>
              <a:rPr lang="ru-RU" sz="1800" dirty="0"/>
              <a:t>, кто сам столкнулся с коррупционными проявлениями со стороны государственных служащих или же невольно стал свидетелем незаконных коррупционных нарушений, могут и должны обратиться в Агентство Республики Казахстан по противодействию коррупции (Антикоррупционную службу). Сделать это можно следующим способом: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764" y="4509120"/>
            <a:ext cx="8676456" cy="2636912"/>
          </a:xfrm>
        </p:spPr>
        <p:txBody>
          <a:bodyPr>
            <a:noAutofit/>
          </a:bodyPr>
          <a:lstStyle/>
          <a:p>
            <a:r>
              <a:rPr lang="ru-RU" sz="1800" dirty="0"/>
              <a:t>- Письменно написав на почтовый адрес: 010000, город </a:t>
            </a:r>
            <a:r>
              <a:rPr lang="ru-RU" sz="1800" dirty="0" err="1"/>
              <a:t>Нур</a:t>
            </a:r>
            <a:r>
              <a:rPr lang="ru-RU" sz="1800" dirty="0"/>
              <a:t>-Султан, улица Сейфуллина, 37 дом, или в территориальные Департаменты по месту проживания;</a:t>
            </a:r>
            <a:br>
              <a:rPr lang="ru-RU" sz="1800" dirty="0"/>
            </a:br>
            <a:r>
              <a:rPr lang="ru-RU" sz="1800" dirty="0"/>
              <a:t>- Если у вас есть ЭЦП, то можно обратиться через онлайн-сервис портала электронного правительства egov.kz;</a:t>
            </a:r>
            <a:br>
              <a:rPr lang="ru-RU" sz="1800" dirty="0"/>
            </a:br>
            <a:r>
              <a:rPr lang="ru-RU" sz="1800" dirty="0"/>
              <a:t>- Позвонив на единый номер в </a:t>
            </a:r>
            <a:r>
              <a:rPr lang="ru-RU" sz="1800" dirty="0" err="1"/>
              <a:t>Сall</a:t>
            </a:r>
            <a:r>
              <a:rPr lang="ru-RU" sz="1800" dirty="0"/>
              <a:t>-центр Антикоррупционной службы - 1424. Звонок бесплатный</a:t>
            </a:r>
            <a:r>
              <a:rPr lang="ru-RU" sz="1800" dirty="0" smtClean="0"/>
              <a:t>.</a:t>
            </a:r>
            <a:endParaRPr lang="ru-RU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17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303256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</a:rPr>
              <a:t>Что грозит за предоставление заведомо ложных сведений о коррупционных </a:t>
            </a:r>
            <a:r>
              <a:rPr lang="ru-RU" sz="3200" b="1" dirty="0" smtClean="0">
                <a:effectLst/>
              </a:rPr>
              <a:t>правонарушениях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5896" y="1484784"/>
            <a:ext cx="5400600" cy="5256584"/>
          </a:xfrm>
        </p:spPr>
        <p:txBody>
          <a:bodyPr>
            <a:noAutofit/>
          </a:bodyPr>
          <a:lstStyle/>
          <a:p>
            <a:r>
              <a:rPr lang="ru-RU" sz="2000" dirty="0"/>
              <a:t>1 МРП на 01 января 2021 года = 2 917 </a:t>
            </a:r>
            <a:r>
              <a:rPr lang="ru-RU" sz="2000" dirty="0" smtClean="0"/>
              <a:t>тенге</a:t>
            </a:r>
          </a:p>
          <a:p>
            <a:r>
              <a:rPr lang="ru-RU" sz="2000" dirty="0" smtClean="0"/>
              <a:t>Наказание </a:t>
            </a:r>
            <a:r>
              <a:rPr lang="ru-RU" sz="2000" dirty="0"/>
              <a:t>за предоставление заведомо ложных сведений о фактах коррупционных правонарушений определено в статье 439 Кодекса об административных правонарушениях Республики Казахстан и влечет предупреждение или штраф для физических лиц в размере 20 МРП, или 58 340 </a:t>
            </a:r>
            <a:r>
              <a:rPr lang="ru-RU" sz="2000" dirty="0" smtClean="0"/>
              <a:t>тенге.</a:t>
            </a:r>
          </a:p>
          <a:p>
            <a:r>
              <a:rPr lang="ru-RU" sz="2000" dirty="0" smtClean="0"/>
              <a:t>Если </a:t>
            </a:r>
            <a:r>
              <a:rPr lang="ru-RU" sz="2000" dirty="0"/>
              <a:t>аналогичное действие, совершается повторно в течение года после того, как было наложен административное взыскание, то штраф для физических лиц будет в размере 40 </a:t>
            </a:r>
            <a:r>
              <a:rPr lang="ru-RU" sz="2000" dirty="0" smtClean="0"/>
              <a:t>МРП</a:t>
            </a:r>
            <a:r>
              <a:rPr lang="ru-RU" sz="2000" dirty="0"/>
              <a:t>, или 116 680 тенге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1471475" cy="218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1551013" cy="218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56" y="1133301"/>
            <a:ext cx="1620771" cy="24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97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953"/>
            <a:ext cx="8964488" cy="2023336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</a:rPr>
              <a:t>Как поощряют лиц, которые сообщают о фактах коррупционного правонарушения или оказывают содействие в противодействии </a:t>
            </a:r>
            <a:r>
              <a:rPr lang="ru-RU" sz="3200" b="1" dirty="0" smtClean="0">
                <a:effectLst/>
              </a:rPr>
              <a:t>коррупции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266820"/>
            <a:ext cx="4398640" cy="4526280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/>
              <a:t>Следует отметить, что те, кто сообщили о факте коррупционного правонарушения или оказывают содействие в противодействии коррупции, берутся под защиту государства. А так же Правительством Республики Казахстан разработана система поощрительных мер.</a:t>
            </a:r>
            <a:br>
              <a:rPr lang="ru-RU" sz="4200" dirty="0"/>
            </a:br>
            <a:r>
              <a:rPr lang="ru-RU" sz="4200" dirty="0"/>
              <a:t>В основном поощрение подразумевается в виде единовременного денежного вознаграждения</a:t>
            </a:r>
            <a:r>
              <a:rPr lang="ru-RU" sz="4200" dirty="0" smtClean="0"/>
              <a:t>.</a:t>
            </a:r>
          </a:p>
          <a:p>
            <a:r>
              <a:rPr lang="ru-RU" sz="4200" dirty="0"/>
              <a:t>Его размеры устанавливаются в зависимости от значимости </a:t>
            </a:r>
            <a:r>
              <a:rPr lang="ru-RU" sz="4200" dirty="0" smtClean="0"/>
              <a:t>действия.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14701" y="4780483"/>
            <a:ext cx="4470648" cy="1584176"/>
          </a:xfrm>
        </p:spPr>
        <p:txBody>
          <a:bodyPr>
            <a:noAutofit/>
          </a:bodyPr>
          <a:lstStyle/>
          <a:p>
            <a:r>
              <a:rPr lang="ru-RU" sz="2000" dirty="0"/>
              <a:t>Естественно, что на </a:t>
            </a:r>
            <a:r>
              <a:rPr lang="ru-RU" sz="2000" dirty="0" err="1"/>
              <a:t>на</a:t>
            </a:r>
            <a:r>
              <a:rPr lang="ru-RU" sz="2000" dirty="0"/>
              <a:t> лиц, которые сообщили заведомо ложную информацию о факте коррупционного правонарушения, поощрение не распространяется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801" y="2349500"/>
            <a:ext cx="3438448" cy="243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09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71" y="11266"/>
            <a:ext cx="8229600" cy="1143000"/>
          </a:xfrm>
        </p:spPr>
        <p:txBody>
          <a:bodyPr/>
          <a:lstStyle/>
          <a:p>
            <a:r>
              <a:rPr lang="ru-RU" dirty="0" smtClean="0"/>
              <a:t>Не забывайте!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4038600" cy="1783080"/>
          </a:xfrm>
        </p:spPr>
        <p:txBody>
          <a:bodyPr>
            <a:normAutofit/>
          </a:bodyPr>
          <a:lstStyle/>
          <a:p>
            <a:r>
              <a:rPr lang="ru-RU" sz="2000" b="1" dirty="0"/>
              <a:t>Коррупция</a:t>
            </a:r>
            <a:r>
              <a:rPr lang="ru-RU" sz="2000" dirty="0"/>
              <a:t> - негативное явление современного </a:t>
            </a:r>
            <a:r>
              <a:rPr lang="ru-RU" sz="2000" dirty="0" smtClean="0"/>
              <a:t>общества.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47064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Последствия коррупции обширны:</a:t>
            </a:r>
          </a:p>
          <a:p>
            <a:r>
              <a:rPr lang="ru-RU" sz="2000" dirty="0"/>
              <a:t>Некачественное здравоохранение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Плохое образование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Разложение правоохранительной </a:t>
            </a:r>
            <a:r>
              <a:rPr lang="ru-RU" sz="2000" dirty="0" smtClean="0"/>
              <a:t>системы.</a:t>
            </a:r>
          </a:p>
          <a:p>
            <a:r>
              <a:rPr lang="ru-RU" sz="2000" dirty="0"/>
              <a:t>Упадок предпринимательства. </a:t>
            </a:r>
            <a:endParaRPr lang="ru-RU" sz="2000" dirty="0" smtClean="0"/>
          </a:p>
          <a:p>
            <a:r>
              <a:rPr lang="ru-RU" sz="2000" dirty="0"/>
              <a:t>Деградация экономики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Развал армии.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И многие другие…</a:t>
            </a:r>
            <a:endParaRPr lang="ru-RU" sz="20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5013176"/>
            <a:ext cx="5334744" cy="2361911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b="1" dirty="0"/>
              <a:t>Таким образом</a:t>
            </a:r>
            <a:r>
              <a:rPr lang="ru-RU" sz="2000" dirty="0"/>
              <a:t>, коррупция вредна не только для населения, но и </a:t>
            </a:r>
            <a:r>
              <a:rPr lang="ru-RU" sz="2000" b="1" dirty="0"/>
              <a:t>для власти в долгосрочной перспективе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4256" y="1124744"/>
            <a:ext cx="3168352" cy="45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02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177</TotalTime>
  <Words>422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Борьба с коррупцией  (антикоррупция). </vt:lpstr>
      <vt:lpstr>Что такое коррупция и антикоррупция? </vt:lpstr>
      <vt:lpstr>       ЗАКОН РЕСПУБЛИКИ КАЗАХСТАН О противодействии коррупции (5 глав)</vt:lpstr>
      <vt:lpstr>Агентство Республики Казахстан по противодействию коррупции</vt:lpstr>
      <vt:lpstr>Куда обратиться, если вы столкнулись с фактом коррупции</vt:lpstr>
      <vt:lpstr>Что грозит за предоставление заведомо ложных сведений о коррупционных правонарушениях</vt:lpstr>
      <vt:lpstr>Как поощряют лиц, которые сообщают о фактах коррупционного правонарушения или оказывают содействие в противодействии коррупции.</vt:lpstr>
      <vt:lpstr>Не забывайте!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с коррупцией  (антикоррупция).</dc:title>
  <dc:creator>менеджер</dc:creator>
  <cp:lastModifiedBy>Buhgalteria</cp:lastModifiedBy>
  <cp:revision>21</cp:revision>
  <dcterms:created xsi:type="dcterms:W3CDTF">2021-11-11T09:52:34Z</dcterms:created>
  <dcterms:modified xsi:type="dcterms:W3CDTF">2021-11-18T06:51:37Z</dcterms:modified>
</cp:coreProperties>
</file>